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1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85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0EC9D0-63A5-FC7D-849A-C8F220748C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A982C5-3724-8567-B75A-A1B4E0E028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0BE4E-DAC2-7645-EECD-06259B934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2F543-5031-E503-E582-F61A543CA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A34F1-C9E4-7AF7-1315-1F2713C93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087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C1BD9-24F5-5F3E-02FE-46FDBA349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6F323C-AC8D-C50F-2692-2FF633F43D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81389-45D1-ABC9-92BE-95773BC5F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3EA119-BBEF-AD92-C888-35969DBB6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C9246-F357-D0B3-74E8-00DE4723E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801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22FDB3-192E-E6B8-DE22-E1920F326D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0C3789-6642-F5DC-4638-4D2BD45313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526FC-BDCC-C96B-FC95-308931BB1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8A28C-ABAF-54C5-1C43-0BDF4F49C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ED9EDB-E469-00D7-E50C-0DBE256E9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32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00A917-F045-3491-51BE-78BD1DE8D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D03D78-C5D1-5589-9210-7FF886B4CE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8E3948-52F2-C64A-85D1-9A8BE1636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36F50-7E4C-B04E-1E3D-D3D800221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AFB6F-29A5-4FEB-9AA5-F5ADEFDAE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4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49CEB-78BC-8BE2-FBD2-983E53D4C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DE83EF-11CB-0C51-FC08-3A4CB784E4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FA4FD-BA13-B554-9407-40264D149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0B693-3369-AF62-2AA5-9C0C37C97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1A5077-44FF-147A-345D-A04484B55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57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D81A5-1B6D-A94A-1789-85840A89B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5546D-7660-4BEA-8304-117AF5C94D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D21E30-18CF-B280-C2E8-CA0E7B8C2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903099-438D-43F0-F6DA-73F1942E3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2AE9C7-61FF-B513-27E5-C54D5AF7C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2BB6F-CB2B-190A-9923-1C79BD014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2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87BC4-8A0F-C06A-3F2A-7EB48EBDE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DAB2DA-BC06-01FB-A78A-74D122557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71B55A-5EB2-3162-0AEB-5145E18880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7081E6-939B-FD33-15E2-237B661347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4D8553-E4F2-49A7-D066-F1675CCC5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B65330-3641-CEA1-7D05-F7BB82EAD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711E9C-E190-1BF7-B65A-09466B85C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4203A4-E5CE-DD89-C29A-3F186CD5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424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60A61-9632-95E3-B65B-F7D1046D2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05B5F4-C95A-3C21-F71B-5E1FC0F0C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85084-047D-1371-40E9-317029518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0946CC-B453-CA01-F23E-843691853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602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49A0AF-A61D-BE2A-D8AC-F39333F71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4EE530-8D79-C951-C31E-F9634CBD7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979656-6CAB-583E-F666-5AE23FD78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8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87343-5EED-60FB-1171-769A1AE3C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A6CB3-66B6-834A-EF4D-4CE542970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6958C8-6E63-5196-363D-03BE0796E7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18C21F-A298-E7B2-5087-5F741FC9E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1126C0-BA9B-1C54-16C7-2547CB488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79FBEA-7338-207A-6062-9235C8A34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444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3D50D-85B7-E13E-7A1A-57509243E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184F00-286A-B5F3-95C1-2399EF4935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4AA109-8B92-E5D2-A442-E2ABBFBD2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DCD9C-3B14-5B69-A232-7B65ED248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73719C-DDCC-638C-0BE1-909267EB0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BA1A9B-ABD8-DC31-77EE-4ECF20A36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87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8840D0-F9C6-7554-2CEE-F92E8F68A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38CB96-F264-EA05-5E3C-75AF1EFBDB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C0381-FD4E-F322-6B9A-8C2D552AA4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D9676-123A-4839-B116-CC926AA10975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F460C-128A-0237-1A19-1EB8D013C1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E64DC-BECF-6522-6285-B51CA2212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910C0-A64E-4B03-8906-4C9112C846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57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A7EA6-9CDD-B47C-C561-1554319E9A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Figure 2 cropped and labelled gel pictures</a:t>
            </a:r>
          </a:p>
        </p:txBody>
      </p:sp>
    </p:spTree>
    <p:extLst>
      <p:ext uri="{BB962C8B-B14F-4D97-AF65-F5344CB8AC3E}">
        <p14:creationId xmlns:p14="http://schemas.microsoft.com/office/powerpoint/2010/main" val="1968256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ED14750-0E3B-76B6-83D9-C8F53B5329D1}"/>
              </a:ext>
            </a:extLst>
          </p:cNvPr>
          <p:cNvSpPr txBox="1"/>
          <p:nvPr/>
        </p:nvSpPr>
        <p:spPr>
          <a:xfrm>
            <a:off x="377688" y="422412"/>
            <a:ext cx="3667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2A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3C3D1-6C67-989A-04F5-ED6C170AF1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561" y="2016827"/>
            <a:ext cx="5431971" cy="3200400"/>
          </a:xfrm>
          <a:prstGeom prst="rect">
            <a:avLst/>
          </a:prstGeom>
        </p:spPr>
      </p:pic>
      <p:pic>
        <p:nvPicPr>
          <p:cNvPr id="6" name="Picture 5" descr="A picture containing text, white&#10;&#10;Description automatically generated">
            <a:extLst>
              <a:ext uri="{FF2B5EF4-FFF2-40B4-BE49-F238E27FC236}">
                <a16:creationId xmlns:a16="http://schemas.microsoft.com/office/drawing/2014/main" id="{6A53D05F-356C-44C7-B3BD-9A3D7939A4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88" y="2016827"/>
            <a:ext cx="5431972" cy="32004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9F2D630-6776-F534-D7DE-62C780D1EA8D}"/>
              </a:ext>
            </a:extLst>
          </p:cNvPr>
          <p:cNvSpPr/>
          <p:nvPr/>
        </p:nvSpPr>
        <p:spPr>
          <a:xfrm>
            <a:off x="3135795" y="1933161"/>
            <a:ext cx="2544418" cy="3250096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C5E4F03-BAD1-D57D-49FF-F1E1494FAA41}"/>
              </a:ext>
            </a:extLst>
          </p:cNvPr>
          <p:cNvGrpSpPr/>
          <p:nvPr/>
        </p:nvGrpSpPr>
        <p:grpSpPr>
          <a:xfrm>
            <a:off x="3038156" y="1671551"/>
            <a:ext cx="2562309" cy="261610"/>
            <a:chOff x="2998636" y="5300893"/>
            <a:chExt cx="2562309" cy="26161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855A5EC-3E81-228A-601D-55474F183D59}"/>
                </a:ext>
              </a:extLst>
            </p:cNvPr>
            <p:cNvSpPr txBox="1"/>
            <p:nvPr/>
          </p:nvSpPr>
          <p:spPr>
            <a:xfrm flipH="1">
              <a:off x="2998636" y="5300893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Ladder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2F7B0D4-C9DD-7003-663D-1E411C734850}"/>
                </a:ext>
              </a:extLst>
            </p:cNvPr>
            <p:cNvSpPr txBox="1"/>
            <p:nvPr/>
          </p:nvSpPr>
          <p:spPr>
            <a:xfrm flipH="1">
              <a:off x="3521438" y="5300893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DIV1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1808158-5C42-FE67-0BE9-DB553B16EA74}"/>
                </a:ext>
              </a:extLst>
            </p:cNvPr>
            <p:cNvSpPr txBox="1"/>
            <p:nvPr/>
          </p:nvSpPr>
          <p:spPr>
            <a:xfrm flipH="1">
              <a:off x="3994867" y="5300893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DIV7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A448EA8-1827-62D8-2629-E7DCE47EE0A2}"/>
                </a:ext>
              </a:extLst>
            </p:cNvPr>
            <p:cNvSpPr txBox="1"/>
            <p:nvPr/>
          </p:nvSpPr>
          <p:spPr>
            <a:xfrm flipH="1">
              <a:off x="4465981" y="5300893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DIV14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503ABB4-C2B7-C80E-54A2-C0A10EB0B2BD}"/>
                </a:ext>
              </a:extLst>
            </p:cNvPr>
            <p:cNvSpPr txBox="1"/>
            <p:nvPr/>
          </p:nvSpPr>
          <p:spPr>
            <a:xfrm flipH="1">
              <a:off x="4985468" y="5300893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DIV21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C95849B-0298-E445-06BB-5417159ED82C}"/>
              </a:ext>
            </a:extLst>
          </p:cNvPr>
          <p:cNvSpPr txBox="1"/>
          <p:nvPr/>
        </p:nvSpPr>
        <p:spPr>
          <a:xfrm flipH="1">
            <a:off x="3951825" y="1375971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Slice culture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334193-4D93-49AF-2205-05471CC04070}"/>
              </a:ext>
            </a:extLst>
          </p:cNvPr>
          <p:cNvSpPr/>
          <p:nvPr/>
        </p:nvSpPr>
        <p:spPr>
          <a:xfrm>
            <a:off x="9029102" y="1990144"/>
            <a:ext cx="2544418" cy="3250096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BC739A0-3327-060F-6416-2C1B0EE7F601}"/>
              </a:ext>
            </a:extLst>
          </p:cNvPr>
          <p:cNvGrpSpPr/>
          <p:nvPr/>
        </p:nvGrpSpPr>
        <p:grpSpPr>
          <a:xfrm>
            <a:off x="8931463" y="1728534"/>
            <a:ext cx="2562309" cy="261610"/>
            <a:chOff x="2998636" y="5300893"/>
            <a:chExt cx="2562309" cy="26161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E08D3A6-9DDF-AEBE-868F-B9C301BD9BB9}"/>
                </a:ext>
              </a:extLst>
            </p:cNvPr>
            <p:cNvSpPr txBox="1"/>
            <p:nvPr/>
          </p:nvSpPr>
          <p:spPr>
            <a:xfrm flipH="1">
              <a:off x="2998636" y="5300893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Ladder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5923CE5-6B69-359D-023D-01883A71AF1F}"/>
                </a:ext>
              </a:extLst>
            </p:cNvPr>
            <p:cNvSpPr txBox="1"/>
            <p:nvPr/>
          </p:nvSpPr>
          <p:spPr>
            <a:xfrm flipH="1">
              <a:off x="3521438" y="5300893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DIV1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59E441C-835A-7102-A6D0-098528308004}"/>
                </a:ext>
              </a:extLst>
            </p:cNvPr>
            <p:cNvSpPr txBox="1"/>
            <p:nvPr/>
          </p:nvSpPr>
          <p:spPr>
            <a:xfrm flipH="1">
              <a:off x="3994867" y="5300893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DIV7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27A2F-E53C-F90F-FC3D-DBFC600B8ADD}"/>
                </a:ext>
              </a:extLst>
            </p:cNvPr>
            <p:cNvSpPr txBox="1"/>
            <p:nvPr/>
          </p:nvSpPr>
          <p:spPr>
            <a:xfrm flipH="1">
              <a:off x="4465981" y="5300893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DIV14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A067229-A9AF-7870-1B09-819C0773FBA7}"/>
                </a:ext>
              </a:extLst>
            </p:cNvPr>
            <p:cNvSpPr txBox="1"/>
            <p:nvPr/>
          </p:nvSpPr>
          <p:spPr>
            <a:xfrm flipH="1">
              <a:off x="4985468" y="5300893"/>
              <a:ext cx="57547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DIV21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C454868E-E94C-AF16-0A00-C9A53CA2ABD7}"/>
              </a:ext>
            </a:extLst>
          </p:cNvPr>
          <p:cNvSpPr txBox="1"/>
          <p:nvPr/>
        </p:nvSpPr>
        <p:spPr>
          <a:xfrm flipH="1">
            <a:off x="9845132" y="1432954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Slice culture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E4EE63-E508-0DF9-7B6F-5FE7532565BE}"/>
              </a:ext>
            </a:extLst>
          </p:cNvPr>
          <p:cNvSpPr txBox="1"/>
          <p:nvPr/>
        </p:nvSpPr>
        <p:spPr>
          <a:xfrm flipH="1">
            <a:off x="4003647" y="3897860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ProBDNF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F528429-A9AD-7B91-C026-FA65D356674D}"/>
              </a:ext>
            </a:extLst>
          </p:cNvPr>
          <p:cNvSpPr txBox="1"/>
          <p:nvPr/>
        </p:nvSpPr>
        <p:spPr>
          <a:xfrm flipH="1">
            <a:off x="10177458" y="3897860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Actin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F70475-1CD4-1049-3235-B25EB2A6F244}"/>
              </a:ext>
            </a:extLst>
          </p:cNvPr>
          <p:cNvSpPr txBox="1"/>
          <p:nvPr/>
        </p:nvSpPr>
        <p:spPr>
          <a:xfrm>
            <a:off x="2635849" y="318277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7E1858-373C-7153-3A9F-4089C7C290E6}"/>
              </a:ext>
            </a:extLst>
          </p:cNvPr>
          <p:cNvSpPr txBox="1"/>
          <p:nvPr/>
        </p:nvSpPr>
        <p:spPr>
          <a:xfrm>
            <a:off x="8486966" y="3127463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40 </a:t>
            </a:r>
            <a:r>
              <a:rPr lang="en-US" sz="1000" dirty="0" err="1"/>
              <a:t>kDa</a:t>
            </a:r>
            <a:endParaRPr lang="en-US" sz="10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720947D-9495-CAFF-C20E-0E620F99156C}"/>
              </a:ext>
            </a:extLst>
          </p:cNvPr>
          <p:cNvCxnSpPr/>
          <p:nvPr/>
        </p:nvCxnSpPr>
        <p:spPr>
          <a:xfrm flipV="1">
            <a:off x="2984215" y="3086703"/>
            <a:ext cx="168422" cy="81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37F4BF8-7755-FD53-065E-02254178E5C5}"/>
              </a:ext>
            </a:extLst>
          </p:cNvPr>
          <p:cNvCxnSpPr/>
          <p:nvPr/>
        </p:nvCxnSpPr>
        <p:spPr>
          <a:xfrm flipV="1">
            <a:off x="8891478" y="3086702"/>
            <a:ext cx="168422" cy="815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862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ED1A6A6-9FDA-C550-67A2-BABC8B798178}"/>
              </a:ext>
            </a:extLst>
          </p:cNvPr>
          <p:cNvSpPr txBox="1"/>
          <p:nvPr/>
        </p:nvSpPr>
        <p:spPr>
          <a:xfrm>
            <a:off x="377688" y="422412"/>
            <a:ext cx="3667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2C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18AB8C-E795-52F7-CEBF-E5B488D4E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3320288" y="1572768"/>
            <a:ext cx="5551424" cy="41635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D0DA11-84EB-F553-B79E-609F26DE6F0B}"/>
              </a:ext>
            </a:extLst>
          </p:cNvPr>
          <p:cNvSpPr txBox="1"/>
          <p:nvPr/>
        </p:nvSpPr>
        <p:spPr>
          <a:xfrm rot="18715624" flipH="1">
            <a:off x="4556848" y="1799465"/>
            <a:ext cx="746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GST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2A5D81-F20C-B6DF-26D1-8BEB21C1999D}"/>
              </a:ext>
            </a:extLst>
          </p:cNvPr>
          <p:cNvSpPr txBox="1"/>
          <p:nvPr/>
        </p:nvSpPr>
        <p:spPr>
          <a:xfrm rot="18715624" flipH="1">
            <a:off x="4981481" y="1565569"/>
            <a:ext cx="1457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GST-RAR𝛂-LBD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6BD5BE-43D5-A3C0-9DEB-9DDE3D2C57AA}"/>
              </a:ext>
            </a:extLst>
          </p:cNvPr>
          <p:cNvSpPr txBox="1"/>
          <p:nvPr/>
        </p:nvSpPr>
        <p:spPr>
          <a:xfrm rot="18715624" flipH="1">
            <a:off x="5660177" y="1565568"/>
            <a:ext cx="14573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GST-RARβ-LBD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2F9AC6-94A6-3DBD-0AAD-A1AF180D09F5}"/>
              </a:ext>
            </a:extLst>
          </p:cNvPr>
          <p:cNvSpPr txBox="1"/>
          <p:nvPr/>
        </p:nvSpPr>
        <p:spPr>
          <a:xfrm rot="18715624" flipH="1">
            <a:off x="6212791" y="1575741"/>
            <a:ext cx="1556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GST-RAR𝛂-LBD ΔF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5D5367-E400-F4D3-179A-F7C902F443CD}"/>
              </a:ext>
            </a:extLst>
          </p:cNvPr>
          <p:cNvSpPr txBox="1"/>
          <p:nvPr/>
        </p:nvSpPr>
        <p:spPr>
          <a:xfrm flipH="1">
            <a:off x="6908107" y="1822548"/>
            <a:ext cx="5754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Ladder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A9DFF4-8428-22E0-C63A-4A5B43F1FF79}"/>
              </a:ext>
            </a:extLst>
          </p:cNvPr>
          <p:cNvSpPr txBox="1"/>
          <p:nvPr/>
        </p:nvSpPr>
        <p:spPr>
          <a:xfrm>
            <a:off x="7305971" y="26559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55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F76827-9817-76DA-BA35-8AF1CB9B8C49}"/>
              </a:ext>
            </a:extLst>
          </p:cNvPr>
          <p:cNvSpPr txBox="1"/>
          <p:nvPr/>
        </p:nvSpPr>
        <p:spPr>
          <a:xfrm>
            <a:off x="7319225" y="2212010"/>
            <a:ext cx="6078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100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4289C6-D72F-A3F0-38BA-5B7349A4194A}"/>
              </a:ext>
            </a:extLst>
          </p:cNvPr>
          <p:cNvSpPr txBox="1"/>
          <p:nvPr/>
        </p:nvSpPr>
        <p:spPr>
          <a:xfrm>
            <a:off x="7319225" y="2450551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70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88C4BD-1639-537E-7685-9073CDE37414}"/>
              </a:ext>
            </a:extLst>
          </p:cNvPr>
          <p:cNvSpPr txBox="1"/>
          <p:nvPr/>
        </p:nvSpPr>
        <p:spPr>
          <a:xfrm>
            <a:off x="7298531" y="368130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25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C4C983C-9574-CF79-B85C-6FC8D9CB33CF}"/>
              </a:ext>
            </a:extLst>
          </p:cNvPr>
          <p:cNvSpPr txBox="1"/>
          <p:nvPr/>
        </p:nvSpPr>
        <p:spPr>
          <a:xfrm>
            <a:off x="7298531" y="3255758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37 </a:t>
            </a:r>
            <a:r>
              <a:rPr lang="en-US" sz="1000" dirty="0" err="1"/>
              <a:t>kDa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99687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4EC1A7-2BC5-B9F8-4A3C-DE19A417147C}"/>
              </a:ext>
            </a:extLst>
          </p:cNvPr>
          <p:cNvSpPr txBox="1"/>
          <p:nvPr/>
        </p:nvSpPr>
        <p:spPr>
          <a:xfrm>
            <a:off x="377688" y="422412"/>
            <a:ext cx="3667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2D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0B9768-B263-0712-6A71-61799B326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43" y="1058012"/>
            <a:ext cx="3625165" cy="25399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9CCAD1-A9B6-734A-4675-0B38108B864B}"/>
              </a:ext>
            </a:extLst>
          </p:cNvPr>
          <p:cNvSpPr txBox="1"/>
          <p:nvPr/>
        </p:nvSpPr>
        <p:spPr>
          <a:xfrm>
            <a:off x="258419" y="1570384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1  2  3  4  5  6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6A5344-BCD1-161E-4B37-20CDFB45C349}"/>
              </a:ext>
            </a:extLst>
          </p:cNvPr>
          <p:cNvSpPr txBox="1"/>
          <p:nvPr/>
        </p:nvSpPr>
        <p:spPr>
          <a:xfrm flipH="1">
            <a:off x="258419" y="1018255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GluA1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820AE0-6500-39FE-8137-7D45C2BC165C}"/>
              </a:ext>
            </a:extLst>
          </p:cNvPr>
          <p:cNvSpPr/>
          <p:nvPr/>
        </p:nvSpPr>
        <p:spPr>
          <a:xfrm>
            <a:off x="295558" y="1570384"/>
            <a:ext cx="1005840" cy="128016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53F68B-A9FD-8C82-E6F9-A0109A95C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539" y="1012779"/>
            <a:ext cx="3438940" cy="24094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4DD88E5-56CD-8F30-B7AA-0852BC3BE52C}"/>
              </a:ext>
            </a:extLst>
          </p:cNvPr>
          <p:cNvSpPr txBox="1"/>
          <p:nvPr/>
        </p:nvSpPr>
        <p:spPr>
          <a:xfrm>
            <a:off x="3750362" y="1573698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1  2  3  4  5  6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BB6C59-63C0-BF27-A24F-E23A58B02998}"/>
              </a:ext>
            </a:extLst>
          </p:cNvPr>
          <p:cNvSpPr txBox="1"/>
          <p:nvPr/>
        </p:nvSpPr>
        <p:spPr>
          <a:xfrm flipH="1">
            <a:off x="3750362" y="1021569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BDNF Exon 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40C640-58CD-E9B0-642D-74DBDB70C746}"/>
              </a:ext>
            </a:extLst>
          </p:cNvPr>
          <p:cNvSpPr/>
          <p:nvPr/>
        </p:nvSpPr>
        <p:spPr>
          <a:xfrm>
            <a:off x="3787501" y="1573698"/>
            <a:ext cx="1005840" cy="128016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94BF002-686B-949D-A1D3-355D6766E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7024" y="822521"/>
            <a:ext cx="3737115" cy="26183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CCA3457-BF0B-3B37-2501-36A129D93473}"/>
              </a:ext>
            </a:extLst>
          </p:cNvPr>
          <p:cNvSpPr txBox="1"/>
          <p:nvPr/>
        </p:nvSpPr>
        <p:spPr>
          <a:xfrm>
            <a:off x="8882257" y="1497501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1  2 3  4  5 6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785938-4181-0BCA-BF50-1C304A53C12C}"/>
              </a:ext>
            </a:extLst>
          </p:cNvPr>
          <p:cNvSpPr txBox="1"/>
          <p:nvPr/>
        </p:nvSpPr>
        <p:spPr>
          <a:xfrm flipH="1">
            <a:off x="8826530" y="1062140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BDNF Exon 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12E2A87-657A-AA43-D92F-39B454DFF307}"/>
              </a:ext>
            </a:extLst>
          </p:cNvPr>
          <p:cNvSpPr/>
          <p:nvPr/>
        </p:nvSpPr>
        <p:spPr>
          <a:xfrm>
            <a:off x="8919396" y="1497501"/>
            <a:ext cx="914400" cy="128016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6697AB0-4A45-61D4-7F03-47AD931BC5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47" y="3597966"/>
            <a:ext cx="3844319" cy="26935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60F05BA-AB6A-E74B-9092-D612FEC468D1}"/>
              </a:ext>
            </a:extLst>
          </p:cNvPr>
          <p:cNvSpPr txBox="1"/>
          <p:nvPr/>
        </p:nvSpPr>
        <p:spPr>
          <a:xfrm>
            <a:off x="374378" y="4330149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1  2  3 4  5 6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673281-429F-8CB8-D904-59D5A72CE378}"/>
              </a:ext>
            </a:extLst>
          </p:cNvPr>
          <p:cNvSpPr txBox="1"/>
          <p:nvPr/>
        </p:nvSpPr>
        <p:spPr>
          <a:xfrm flipH="1">
            <a:off x="374378" y="3778020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BDNF Exon 6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0D7F424-7E2C-BC56-42E0-AF442ECE9157}"/>
              </a:ext>
            </a:extLst>
          </p:cNvPr>
          <p:cNvSpPr/>
          <p:nvPr/>
        </p:nvSpPr>
        <p:spPr>
          <a:xfrm>
            <a:off x="411517" y="4330149"/>
            <a:ext cx="914400" cy="128016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18850E4-5831-9151-6016-71B5717358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7539" y="3612513"/>
            <a:ext cx="3853819" cy="270015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0012E36-DC05-F211-D051-C18A4C36C44B}"/>
              </a:ext>
            </a:extLst>
          </p:cNvPr>
          <p:cNvSpPr txBox="1"/>
          <p:nvPr/>
        </p:nvSpPr>
        <p:spPr>
          <a:xfrm>
            <a:off x="4863539" y="4346710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1  2  3 4  5 6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6516B38-1417-9404-7CEF-D8E0DDC6BCC7}"/>
              </a:ext>
            </a:extLst>
          </p:cNvPr>
          <p:cNvSpPr txBox="1"/>
          <p:nvPr/>
        </p:nvSpPr>
        <p:spPr>
          <a:xfrm flipH="1">
            <a:off x="4863539" y="3794581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PSD95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F7FE1C8-0EBC-6BE2-FF72-53CD54C3AFA1}"/>
              </a:ext>
            </a:extLst>
          </p:cNvPr>
          <p:cNvSpPr/>
          <p:nvPr/>
        </p:nvSpPr>
        <p:spPr>
          <a:xfrm>
            <a:off x="4900678" y="4346710"/>
            <a:ext cx="914400" cy="128016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9E254E-5FD3-F9FC-B5D0-F4B5B1D28A33}"/>
              </a:ext>
            </a:extLst>
          </p:cNvPr>
          <p:cNvSpPr txBox="1"/>
          <p:nvPr/>
        </p:nvSpPr>
        <p:spPr>
          <a:xfrm>
            <a:off x="5821011" y="4340086"/>
            <a:ext cx="1053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1  2  3 4  5 6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E02AB0-F4DB-CEE3-38B0-FB20AF0DA350}"/>
              </a:ext>
            </a:extLst>
          </p:cNvPr>
          <p:cNvSpPr txBox="1"/>
          <p:nvPr/>
        </p:nvSpPr>
        <p:spPr>
          <a:xfrm flipH="1">
            <a:off x="5821011" y="3787957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/>
              <a:t>CamKII</a:t>
            </a:r>
            <a:endParaRPr lang="en-US" sz="1400" b="1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A9F38C2-89D0-CA5B-A574-17753EE5E7E4}"/>
              </a:ext>
            </a:extLst>
          </p:cNvPr>
          <p:cNvSpPr/>
          <p:nvPr/>
        </p:nvSpPr>
        <p:spPr>
          <a:xfrm>
            <a:off x="5858150" y="4340086"/>
            <a:ext cx="914400" cy="128016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9D95DA1-DF78-633D-73A3-8A42738AD1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6479" y="3476684"/>
            <a:ext cx="3737115" cy="261839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E890B2D-8056-AC43-501B-53844C72F8D2}"/>
              </a:ext>
            </a:extLst>
          </p:cNvPr>
          <p:cNvSpPr txBox="1"/>
          <p:nvPr/>
        </p:nvSpPr>
        <p:spPr>
          <a:xfrm>
            <a:off x="8010926" y="4194315"/>
            <a:ext cx="9733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1 2 3  4 5 6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D747510-8DFA-8AE8-A744-AA232ACB98EF}"/>
              </a:ext>
            </a:extLst>
          </p:cNvPr>
          <p:cNvSpPr txBox="1"/>
          <p:nvPr/>
        </p:nvSpPr>
        <p:spPr>
          <a:xfrm flipH="1">
            <a:off x="7955199" y="3758954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EF1a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4733EDE-8292-D10B-6130-04FB124AE948}"/>
              </a:ext>
            </a:extLst>
          </p:cNvPr>
          <p:cNvSpPr/>
          <p:nvPr/>
        </p:nvSpPr>
        <p:spPr>
          <a:xfrm>
            <a:off x="8048065" y="4194315"/>
            <a:ext cx="914400" cy="128016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19DDC38-22E2-0A87-0532-5404DD328DB7}"/>
              </a:ext>
            </a:extLst>
          </p:cNvPr>
          <p:cNvSpPr txBox="1"/>
          <p:nvPr/>
        </p:nvSpPr>
        <p:spPr>
          <a:xfrm>
            <a:off x="10173114" y="4141897"/>
            <a:ext cx="190866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/>
              <a:t>Total RNA</a:t>
            </a:r>
          </a:p>
          <a:p>
            <a:pPr marL="342900" indent="-342900">
              <a:buAutoNum type="arabicPeriod"/>
            </a:pPr>
            <a:r>
              <a:rPr lang="en-US" sz="1400" dirty="0"/>
              <a:t>No protein</a:t>
            </a:r>
          </a:p>
          <a:p>
            <a:pPr marL="342900" indent="-342900">
              <a:buAutoNum type="arabicPeriod"/>
            </a:pPr>
            <a:r>
              <a:rPr lang="en-US" sz="1400" dirty="0"/>
              <a:t>GST</a:t>
            </a:r>
          </a:p>
          <a:p>
            <a:pPr marL="342900" indent="-342900">
              <a:buAutoNum type="arabicPeriod"/>
            </a:pPr>
            <a:r>
              <a:rPr lang="en-US" sz="1400" dirty="0"/>
              <a:t>GST-RAR𝛂-LBD</a:t>
            </a:r>
          </a:p>
          <a:p>
            <a:pPr marL="342900" indent="-342900">
              <a:buAutoNum type="arabicPeriod"/>
            </a:pPr>
            <a:r>
              <a:rPr lang="en-US" sz="1400" dirty="0"/>
              <a:t>GST-RARβ-LBD</a:t>
            </a:r>
          </a:p>
          <a:p>
            <a:pPr marL="342900" indent="-342900">
              <a:buAutoNum type="arabicPeriod"/>
            </a:pPr>
            <a:r>
              <a:rPr lang="en-US" sz="1400" dirty="0"/>
              <a:t>GST-RAR𝛂-LBD ΔF  </a:t>
            </a:r>
          </a:p>
        </p:txBody>
      </p:sp>
    </p:spTree>
    <p:extLst>
      <p:ext uri="{BB962C8B-B14F-4D97-AF65-F5344CB8AC3E}">
        <p14:creationId xmlns:p14="http://schemas.microsoft.com/office/powerpoint/2010/main" val="1912622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A7D3C05-D454-2D87-4B8E-D56728A761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32" y="1920270"/>
            <a:ext cx="6096000" cy="30174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005513-55C5-25A4-FA0D-298A0010932A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r="13811"/>
          <a:stretch/>
        </p:blipFill>
        <p:spPr>
          <a:xfrm>
            <a:off x="5401056" y="1920270"/>
            <a:ext cx="6315456" cy="344421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603D068-A1C5-34D2-4602-78B96844925C}"/>
              </a:ext>
            </a:extLst>
          </p:cNvPr>
          <p:cNvSpPr/>
          <p:nvPr/>
        </p:nvSpPr>
        <p:spPr>
          <a:xfrm>
            <a:off x="2033215" y="2640297"/>
            <a:ext cx="2011680" cy="1371600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B776F9E-137C-F4C4-FB18-E5A5444952D7}"/>
              </a:ext>
            </a:extLst>
          </p:cNvPr>
          <p:cNvSpPr/>
          <p:nvPr/>
        </p:nvSpPr>
        <p:spPr>
          <a:xfrm>
            <a:off x="7498080" y="1990144"/>
            <a:ext cx="2269434" cy="2334039"/>
          </a:xfrm>
          <a:prstGeom prst="rect">
            <a:avLst/>
          </a:prstGeom>
          <a:noFill/>
          <a:ln w="95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426ECF-C8AF-81B7-850D-A9BD2866C52F}"/>
              </a:ext>
            </a:extLst>
          </p:cNvPr>
          <p:cNvSpPr txBox="1"/>
          <p:nvPr/>
        </p:nvSpPr>
        <p:spPr>
          <a:xfrm flipH="1">
            <a:off x="1618577" y="1612493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7EE53F-ADEA-0B1F-A2AE-76170D56DC01}"/>
              </a:ext>
            </a:extLst>
          </p:cNvPr>
          <p:cNvSpPr txBox="1"/>
          <p:nvPr/>
        </p:nvSpPr>
        <p:spPr>
          <a:xfrm flipH="1">
            <a:off x="2449112" y="1612492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FD2EA-6C1B-BE01-1A55-CD2E2E5A51BB}"/>
              </a:ext>
            </a:extLst>
          </p:cNvPr>
          <p:cNvSpPr txBox="1"/>
          <p:nvPr/>
        </p:nvSpPr>
        <p:spPr>
          <a:xfrm flipH="1">
            <a:off x="3312525" y="1612491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9DF58B-ACCB-0091-3373-1ECA21D10A3D}"/>
              </a:ext>
            </a:extLst>
          </p:cNvPr>
          <p:cNvSpPr txBox="1"/>
          <p:nvPr/>
        </p:nvSpPr>
        <p:spPr>
          <a:xfrm flipH="1">
            <a:off x="2666688" y="3488486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ProBDNF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6688AB-994D-A6E2-CEF8-410729024E19}"/>
              </a:ext>
            </a:extLst>
          </p:cNvPr>
          <p:cNvSpPr txBox="1"/>
          <p:nvPr/>
        </p:nvSpPr>
        <p:spPr>
          <a:xfrm flipH="1">
            <a:off x="8458628" y="3488486"/>
            <a:ext cx="1160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Actin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023C5A8-1434-4BA4-7DC6-00A857AE1B45}"/>
              </a:ext>
            </a:extLst>
          </p:cNvPr>
          <p:cNvCxnSpPr/>
          <p:nvPr/>
        </p:nvCxnSpPr>
        <p:spPr>
          <a:xfrm>
            <a:off x="2218944" y="2005612"/>
            <a:ext cx="68423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60B041B-D19C-8FB7-D48E-BA52EA51EA68}"/>
              </a:ext>
            </a:extLst>
          </p:cNvPr>
          <p:cNvCxnSpPr/>
          <p:nvPr/>
        </p:nvCxnSpPr>
        <p:spPr>
          <a:xfrm>
            <a:off x="3151632" y="2011708"/>
            <a:ext cx="68423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56D98A8-B57E-237E-A549-280710B5D090}"/>
              </a:ext>
            </a:extLst>
          </p:cNvPr>
          <p:cNvSpPr txBox="1"/>
          <p:nvPr/>
        </p:nvSpPr>
        <p:spPr>
          <a:xfrm flipH="1">
            <a:off x="7159841" y="1508861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E6EEC8-4572-B0D2-7B54-6C4957CBDF7D}"/>
              </a:ext>
            </a:extLst>
          </p:cNvPr>
          <p:cNvSpPr txBox="1"/>
          <p:nvPr/>
        </p:nvSpPr>
        <p:spPr>
          <a:xfrm flipH="1">
            <a:off x="7990376" y="1508860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-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34C095-27C4-F7DB-F55D-3AC9AB604EC5}"/>
              </a:ext>
            </a:extLst>
          </p:cNvPr>
          <p:cNvSpPr txBox="1"/>
          <p:nvPr/>
        </p:nvSpPr>
        <p:spPr>
          <a:xfrm flipH="1">
            <a:off x="8926941" y="1508859"/>
            <a:ext cx="515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+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CA2D8AE-7E25-67D1-83F9-F15D1DC524E5}"/>
              </a:ext>
            </a:extLst>
          </p:cNvPr>
          <p:cNvCxnSpPr/>
          <p:nvPr/>
        </p:nvCxnSpPr>
        <p:spPr>
          <a:xfrm>
            <a:off x="7760208" y="1901980"/>
            <a:ext cx="68423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9A4BB42-7F18-2440-0519-8120F51D00B4}"/>
              </a:ext>
            </a:extLst>
          </p:cNvPr>
          <p:cNvCxnSpPr/>
          <p:nvPr/>
        </p:nvCxnSpPr>
        <p:spPr>
          <a:xfrm>
            <a:off x="8766048" y="1895884"/>
            <a:ext cx="68423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678F99F-1E49-CECF-07B7-E917937AB6B6}"/>
              </a:ext>
            </a:extLst>
          </p:cNvPr>
          <p:cNvSpPr txBox="1"/>
          <p:nvPr/>
        </p:nvSpPr>
        <p:spPr>
          <a:xfrm>
            <a:off x="377688" y="422412"/>
            <a:ext cx="3667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Figure 2E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CDF7D6-98DA-514C-19E7-63792C6ADF31}"/>
              </a:ext>
            </a:extLst>
          </p:cNvPr>
          <p:cNvSpPr txBox="1"/>
          <p:nvPr/>
        </p:nvSpPr>
        <p:spPr>
          <a:xfrm>
            <a:off x="5387724" y="3003828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40 </a:t>
            </a:r>
            <a:r>
              <a:rPr lang="en-US" sz="1000" dirty="0" err="1"/>
              <a:t>kDa</a:t>
            </a:r>
            <a:endParaRPr lang="en-US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D5572D-0503-547E-3923-A95E96D599A4}"/>
              </a:ext>
            </a:extLst>
          </p:cNvPr>
          <p:cNvSpPr txBox="1"/>
          <p:nvPr/>
        </p:nvSpPr>
        <p:spPr>
          <a:xfrm>
            <a:off x="128419" y="3202986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40 </a:t>
            </a:r>
            <a:r>
              <a:rPr lang="en-US" sz="1000" dirty="0" err="1"/>
              <a:t>kDa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334632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139</Words>
  <Application>Microsoft Office PowerPoint</Application>
  <PresentationFormat>Widescreen</PresentationFormat>
  <Paragraphs>61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Figure 2 cropped and labelled gel pictures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2 cropped and labelled gel pictures</dc:title>
  <dc:creator>Lu Chen</dc:creator>
  <cp:lastModifiedBy>Lu Chen</cp:lastModifiedBy>
  <cp:revision>2</cp:revision>
  <dcterms:created xsi:type="dcterms:W3CDTF">2022-10-26T01:19:03Z</dcterms:created>
  <dcterms:modified xsi:type="dcterms:W3CDTF">2022-10-26T01:29:50Z</dcterms:modified>
</cp:coreProperties>
</file>